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23" r:id="rId2"/>
    <p:sldId id="256" r:id="rId3"/>
    <p:sldId id="258" r:id="rId4"/>
    <p:sldId id="286" r:id="rId5"/>
    <p:sldId id="318" r:id="rId6"/>
    <p:sldId id="287" r:id="rId7"/>
    <p:sldId id="289" r:id="rId8"/>
    <p:sldId id="291" r:id="rId9"/>
    <p:sldId id="294" r:id="rId10"/>
    <p:sldId id="295" r:id="rId11"/>
    <p:sldId id="304" r:id="rId12"/>
    <p:sldId id="311" r:id="rId13"/>
    <p:sldId id="305" r:id="rId14"/>
    <p:sldId id="319" r:id="rId15"/>
    <p:sldId id="320" r:id="rId16"/>
    <p:sldId id="307" r:id="rId17"/>
    <p:sldId id="308" r:id="rId18"/>
    <p:sldId id="321" r:id="rId19"/>
    <p:sldId id="306" r:id="rId20"/>
    <p:sldId id="310" r:id="rId21"/>
    <p:sldId id="266" r:id="rId22"/>
    <p:sldId id="281" r:id="rId23"/>
    <p:sldId id="292" r:id="rId24"/>
    <p:sldId id="293" r:id="rId25"/>
    <p:sldId id="296" r:id="rId26"/>
    <p:sldId id="437" r:id="rId27"/>
    <p:sldId id="438" r:id="rId28"/>
    <p:sldId id="298" r:id="rId29"/>
    <p:sldId id="442" r:id="rId30"/>
    <p:sldId id="443" r:id="rId31"/>
    <p:sldId id="322" r:id="rId32"/>
    <p:sldId id="297" r:id="rId33"/>
    <p:sldId id="454" r:id="rId34"/>
    <p:sldId id="455" r:id="rId35"/>
    <p:sldId id="448" r:id="rId36"/>
    <p:sldId id="456" r:id="rId37"/>
    <p:sldId id="457" r:id="rId38"/>
    <p:sldId id="458" r:id="rId39"/>
    <p:sldId id="299" r:id="rId40"/>
    <p:sldId id="300" r:id="rId41"/>
    <p:sldId id="301" r:id="rId42"/>
    <p:sldId id="302" r:id="rId43"/>
    <p:sldId id="313" r:id="rId44"/>
    <p:sldId id="314" r:id="rId45"/>
    <p:sldId id="315" r:id="rId46"/>
    <p:sldId id="316" r:id="rId47"/>
    <p:sldId id="317" r:id="rId48"/>
    <p:sldId id="444" r:id="rId49"/>
    <p:sldId id="265" r:id="rId5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zonehmirrors.org/defaced/2018/07/05/www.barranquilla.gov.co/www.barranquilla.gov.co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EF4E8-DFFD-429B-BF32-DF5936FD6666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344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>
                <a:hlinkClick r:id="rId3"/>
              </a:rPr>
              <a:t>http://zonehmirrors.org/defaced/2018/07/05/www.barranquilla.gov.co/www.barranquilla.gov.co/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EF4E8-DFFD-429B-BF32-DF5936FD6666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175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19/08/2020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19/08/2020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19/08/2020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19/08/2020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19/08/2020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19/08/2020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TGcdDL_A1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EcKEOa1ob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gonjarcon.org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hBpRBpyxL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amagazine.org/john-conway-solved-mathematical-problems-with-his-bare-hands-20200420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omputer.org/press-room/2019-news/ieee-computer-societys-top-12-technology-trends-for-202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olicia.gov.co/denuncia-virtual/normatividad-delitos-informaticos" TargetMode="External"/><Relationship Id="rId4" Type="http://schemas.openxmlformats.org/officeDocument/2006/relationships/hyperlink" Target="http://www.alcaldiabogota.gov.co/sisjur/normas/Norma1.jsp?i=34492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omputer.org/press-room/2019-news/ieee-computer-societys-top-12-technology-trends-for-202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26BCBD-6225-426F-A1F6-8AAEDE6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04B496-C806-4F1D-B88A-D801C809B70C}"/>
              </a:ext>
            </a:extLst>
          </p:cNvPr>
          <p:cNvSpPr txBox="1"/>
          <p:nvPr/>
        </p:nvSpPr>
        <p:spPr>
          <a:xfrm>
            <a:off x="2634343" y="2090172"/>
            <a:ext cx="6923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El material utilizado y el conocimiento presentado es solo para FINES ACADEMICOS, se espera que el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expectador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utilice estas experiencias con la esperanza que tengamos una mejor seguridad en el ciberespacio</a:t>
            </a:r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9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Resultado de imagen para ekopa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931987"/>
            <a:ext cx="3949700" cy="394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defc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2547937"/>
            <a:ext cx="604837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08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A22D-597A-4FEC-808A-88C4F723A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FCD8E-B232-4FAC-941D-53E25203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F2269-43AF-49EA-93F8-9EC067FE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26" y="2279074"/>
            <a:ext cx="3521213" cy="352121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78A362-6403-46D0-AB78-BC92F1D1CF8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Capture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Flags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63B58-E4D8-4D78-B612-345BB4BC5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62" y="2279074"/>
            <a:ext cx="4592577" cy="34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BEF9-D75E-4796-BCA1-A8420CBB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30097-5BF7-4579-B24B-4DF84865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A18F6E1-8C08-4E87-84E7-DEDE6879494B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59A697C-3504-48FF-9864-66FDDE5982D4}"/>
              </a:ext>
            </a:extLst>
          </p:cNvPr>
          <p:cNvSpPr/>
          <p:nvPr/>
        </p:nvSpPr>
        <p:spPr>
          <a:xfrm>
            <a:off x="4526285" y="3809599"/>
            <a:ext cx="2114025" cy="4278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6A5F372-241F-4326-8A96-49349AA80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43" y="2898991"/>
            <a:ext cx="3375145" cy="224905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-Health">
            <a:extLst>
              <a:ext uri="{FF2B5EF4-FFF2-40B4-BE49-F238E27FC236}">
                <a16:creationId xmlns:a16="http://schemas.microsoft.com/office/drawing/2014/main" id="{29FF6F27-2488-47BC-94AD-D437659B4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310" y="3048401"/>
            <a:ext cx="5429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5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FCD8E-B232-4FAC-941D-53E25203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78A362-6403-46D0-AB78-BC92F1D1CF8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https://lh3.googleusercontent.com/PvEXNQK7Is4EMjaa93p6OTziTaKns43rFMAQZc0Jnu2au6q7gFLSQjAuA5X-IGsDS19iyWsXffJUaI3atWzwhQgyHDtNKOabCowwQnlGQyqrMXtrNMki2uagLoIB5ZO5h1WCt8RxJoqRRN4ktZbj0zef38CVK6jTY4VPi4HiY_CRmuyPyeTscwiDBUVx3jBckpkAWcSyzpD5Assv3VooRLj4eGivvhwVnuH07iUrYV79qwudHggMl1un5yZQ5zwZRp9JThFPhKgGKjXcyogh8gxkSXV53FZ1MB9fbwxXhYknD6x-R5KbLlApoGv4ql_siAI-Zd2Ob8Mqts_HIc_gFxcLpyDdPVoan3Vlhc742KAYW4ev--oQfpJ1JasKZ5Onisr0E3ky7uEDMU6sU79NOA-WuKDGTaooJXbcw1JWvYcAhnVwgu9u3as1rcn2Hmr_fbj3dScy2oddRIlKUIWjtv_Xh2q_43N0b4REVtg5o3TLQbpfI8pGSIN51kYCtLn3-aqHdvoInTaAyW-KgJ1sKNFJjmBj5Bil82Vkmsb0LA9LNwj7hl4q-di5AVn5uIMZ2RwwH5jDhqWbMqjZRLH2YDTZnIBTzAiJnrhI6KX5=w958-h718-no">
            <a:extLst>
              <a:ext uri="{FF2B5EF4-FFF2-40B4-BE49-F238E27FC236}">
                <a16:creationId xmlns:a16="http://schemas.microsoft.com/office/drawing/2014/main" id="{91E6D6FF-9A58-4920-8E1D-8BA1424DC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9" y="1404963"/>
            <a:ext cx="3639128" cy="272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CF3467-354F-4EE1-A7C6-BD133ABE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875" y="1381719"/>
            <a:ext cx="3793211" cy="4681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D2CF4B-5EAC-42E8-9EA7-575E628D7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927" y="1404963"/>
            <a:ext cx="4001548" cy="4861693"/>
          </a:xfrm>
          <a:prstGeom prst="rect">
            <a:avLst/>
          </a:prstGeom>
        </p:spPr>
      </p:pic>
      <p:pic>
        <p:nvPicPr>
          <p:cNvPr id="2052" name="Picture 4" descr="La imagen puede contener: 5 personas, incluido Christian Urcuqui, personas sonriendo, personas de pie e interior">
            <a:extLst>
              <a:ext uri="{FF2B5EF4-FFF2-40B4-BE49-F238E27FC236}">
                <a16:creationId xmlns:a16="http://schemas.microsoft.com/office/drawing/2014/main" id="{455DFA65-7081-4BB7-A19E-E0A0806D6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155284"/>
            <a:ext cx="3639127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03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87AA30-DEFC-487E-83EF-99FD6AD4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E6FA15-A9DD-4D68-9855-FDD639B9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6" y="2060539"/>
            <a:ext cx="4651551" cy="30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63AC89A-66DD-4121-B337-0AA8123DA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727" y="758825"/>
            <a:ext cx="7120467" cy="53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E39491-B51F-4019-95E3-9B563A2E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pic>
        <p:nvPicPr>
          <p:cNvPr id="4098" name="Picture 2" descr="WhatsApp Image 2019 05 23 at 11.06.17 AM">
            <a:extLst>
              <a:ext uri="{FF2B5EF4-FFF2-40B4-BE49-F238E27FC236}">
                <a16:creationId xmlns:a16="http://schemas.microsoft.com/office/drawing/2014/main" id="{9AB0F864-1749-44AF-A56A-F7E0BEB3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45" y="2125026"/>
            <a:ext cx="4572000" cy="3429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4919147-1DFF-4F55-A250-DFAFBA4B1812}"/>
              </a:ext>
            </a:extLst>
          </p:cNvPr>
          <p:cNvSpPr txBox="1"/>
          <p:nvPr/>
        </p:nvSpPr>
        <p:spPr>
          <a:xfrm>
            <a:off x="240145" y="57100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Ubuntu"/>
              </a:rPr>
              <a:t>Red Colombiana de Programas de Ingeniería de Sistemas Afines (REDIS)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6D046885-D0F1-4301-A4AE-E03F85014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45" y="2125026"/>
            <a:ext cx="4387610" cy="329257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77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>
            <a:hlinkClick r:id="" action="ppaction://media"/>
            <a:extLst>
              <a:ext uri="{FF2B5EF4-FFF2-40B4-BE49-F238E27FC236}">
                <a16:creationId xmlns:a16="http://schemas.microsoft.com/office/drawing/2014/main" id="{0E235073-3CF2-4AF8-BBEA-757F9E539A5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4331" y="2278398"/>
            <a:ext cx="6105786" cy="34345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16131-95C4-4D4A-95E7-16C94DB6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90D9C4F3-3BBF-487E-B8DE-951FB1F37C35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9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E1C5E55-F1AE-4AAF-9A43-F5EB772993B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31547" y="2055303"/>
            <a:ext cx="7403983" cy="41647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4B0CB-614F-450A-994E-225F4758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38EF0B-E5B1-4D2D-9CF7-C77800F4D712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4DE52E-A590-48EA-80CE-D890448CF3DD}"/>
              </a:ext>
            </a:extLst>
          </p:cNvPr>
          <p:cNvSpPr/>
          <p:nvPr/>
        </p:nvSpPr>
        <p:spPr>
          <a:xfrm>
            <a:off x="3577586" y="3244334"/>
            <a:ext cx="503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Red Colombiana de Investigación en Ciberseguridad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EADAE-DC3F-4124-995B-7E508E01137B}"/>
              </a:ext>
            </a:extLst>
          </p:cNvPr>
          <p:cNvSpPr/>
          <p:nvPr/>
        </p:nvSpPr>
        <p:spPr>
          <a:xfrm>
            <a:off x="852943" y="2798058"/>
            <a:ext cx="33786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Red Colombiana de Investigación en Ciberseguridad (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RedCiC</a:t>
            </a: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449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21760D-88DB-4359-9FBB-CB2F2C4B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5843A51-DCE8-422F-BCFD-20D27C32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12" y="486476"/>
            <a:ext cx="7737776" cy="54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922F5B9-EE42-49B1-B1CD-C18C4389B156}"/>
              </a:ext>
            </a:extLst>
          </p:cNvPr>
          <p:cNvSpPr txBox="1"/>
          <p:nvPr/>
        </p:nvSpPr>
        <p:spPr>
          <a:xfrm>
            <a:off x="4590473" y="61868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https://www.dragonjarcon.org/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99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2366-2F0C-4BEB-837D-245EA277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23E05-9D13-410A-B796-8613997E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pic>
        <p:nvPicPr>
          <p:cNvPr id="3074" name="Picture 2" descr="No hay texto alternativo automÃ¡tico disponible.">
            <a:extLst>
              <a:ext uri="{FF2B5EF4-FFF2-40B4-BE49-F238E27FC236}">
                <a16:creationId xmlns:a16="http://schemas.microsoft.com/office/drawing/2014/main" id="{FE5E609B-8DF1-4661-931C-FB24E30E1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806825"/>
            <a:ext cx="3581400" cy="26860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hay texto alternativo automÃ¡tico disponible.">
            <a:extLst>
              <a:ext uri="{FF2B5EF4-FFF2-40B4-BE49-F238E27FC236}">
                <a16:creationId xmlns:a16="http://schemas.microsoft.com/office/drawing/2014/main" id="{57E408EB-5939-4014-8963-095D38DE7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692" y="4211349"/>
            <a:ext cx="3103418" cy="232756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a imagen puede contener: personas sentadas">
            <a:extLst>
              <a:ext uri="{FF2B5EF4-FFF2-40B4-BE49-F238E27FC236}">
                <a16:creationId xmlns:a16="http://schemas.microsoft.com/office/drawing/2014/main" id="{2CA0E7A2-1612-4B73-897B-315FE8DE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734" y="457488"/>
            <a:ext cx="2414155" cy="321887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o hay texto alternativo automÃ¡tico disponible.">
            <a:extLst>
              <a:ext uri="{FF2B5EF4-FFF2-40B4-BE49-F238E27FC236}">
                <a16:creationId xmlns:a16="http://schemas.microsoft.com/office/drawing/2014/main" id="{7A3B1FEF-C2C2-46D8-B137-2EB8FC7C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20" y="1251744"/>
            <a:ext cx="5024580" cy="28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25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A59C-7D41-477F-BA9D-E9F4ED6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48FD1-50EA-4D75-8DA8-906AE78D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F4489-FEA3-4310-B792-8E253FEB64CB}"/>
              </a:ext>
            </a:extLst>
          </p:cNvPr>
          <p:cNvSpPr txBox="1"/>
          <p:nvPr/>
        </p:nvSpPr>
        <p:spPr>
          <a:xfrm>
            <a:off x="1538877" y="2364101"/>
            <a:ext cx="3761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Semillero de investigación en ciberseguridad</a:t>
            </a:r>
          </a:p>
        </p:txBody>
      </p:sp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7AB71D15-95FB-466A-B8FC-ED438A3136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121" y="4479721"/>
            <a:ext cx="2222304" cy="22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cybersecurity research">
            <a:extLst>
              <a:ext uri="{FF2B5EF4-FFF2-40B4-BE49-F238E27FC236}">
                <a16:creationId xmlns:a16="http://schemas.microsoft.com/office/drawing/2014/main" id="{70BF4A09-991E-4FAE-938C-DA6DB4EFB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7" y="3225875"/>
            <a:ext cx="2765015" cy="16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5DFBEC5-B397-4DA8-AE07-870867F0F03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400" b="1">
                <a:solidFill>
                  <a:schemeClr val="bg1"/>
                </a:solidFill>
                <a:latin typeface="Berlin Sans FB Demi" panose="020E0802020502020306" pitchFamily="34" charset="0"/>
              </a:rPr>
              <a:t>Líneas de trabajo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405CE-AB59-4D3C-8797-D9EBA96C303B}"/>
              </a:ext>
            </a:extLst>
          </p:cNvPr>
          <p:cNvSpPr txBox="1"/>
          <p:nvPr/>
        </p:nvSpPr>
        <p:spPr>
          <a:xfrm>
            <a:off x="6798522" y="2032089"/>
            <a:ext cx="54220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malware en dispositivos Android.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páginas web maliciosas.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ciberataques web.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Seguridad para la inteligencia artificial (Adversarial Machine 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Learning</a:t>
            </a: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).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Controles de seguridad para 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Defacement</a:t>
            </a:r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" y="2132126"/>
            <a:ext cx="6868886" cy="378278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969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8D6AA-B1D0-45E1-8D5D-C3001F3B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Elementos multimedia en línea 4">
            <a:hlinkClick r:id="" action="ppaction://media"/>
            <a:extLst>
              <a:ext uri="{FF2B5EF4-FFF2-40B4-BE49-F238E27FC236}">
                <a16:creationId xmlns:a16="http://schemas.microsoft.com/office/drawing/2014/main" id="{5B17837C-A89C-4114-932E-29C77C8D643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09350" y="0"/>
            <a:ext cx="8992998" cy="6858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EF62AB-0ADF-40B2-A8E6-502170BB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1427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56" y="2061935"/>
            <a:ext cx="3265715" cy="429441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57" y="1418504"/>
            <a:ext cx="2873829" cy="5120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56554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Resultado de imagen para kali linu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4" y="2084832"/>
            <a:ext cx="6047232" cy="340156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45" y="2710844"/>
            <a:ext cx="3436885" cy="214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1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838200" y="1028105"/>
            <a:ext cx="10515600" cy="2441575"/>
          </a:xfrm>
        </p:spPr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¿Qué es un hacker?</a:t>
            </a:r>
          </a:p>
          <a:p>
            <a:endParaRPr lang="es-CO" dirty="0"/>
          </a:p>
        </p:txBody>
      </p:sp>
      <p:pic>
        <p:nvPicPr>
          <p:cNvPr id="2" name="Picture 2" descr="Resultado de imagen para hacker symbol">
            <a:extLst>
              <a:ext uri="{FF2B5EF4-FFF2-40B4-BE49-F238E27FC236}">
                <a16:creationId xmlns:a16="http://schemas.microsoft.com/office/drawing/2014/main" id="{E13B16E5-8023-4D9B-B08A-F1F7A35A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1290"/>
            <a:ext cx="2743200" cy="272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71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UN HACKER?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O" dirty="0">
                <a:solidFill>
                  <a:schemeClr val="bg1"/>
                </a:solidFill>
              </a:rPr>
              <a:t>Gente apasionada por la seguridad informática</a:t>
            </a:r>
          </a:p>
          <a:p>
            <a:pPr algn="just"/>
            <a:r>
              <a:rPr lang="es-CO" dirty="0">
                <a:solidFill>
                  <a:schemeClr val="bg1"/>
                </a:solidFill>
              </a:rPr>
              <a:t>Una comunidad de entusiastas programadores y diseñadores originada en los sesenta en el Massachusetts </a:t>
            </a:r>
            <a:r>
              <a:rPr lang="es-CO" dirty="0" err="1">
                <a:solidFill>
                  <a:schemeClr val="bg1"/>
                </a:solidFill>
              </a:rPr>
              <a:t>Institute</a:t>
            </a:r>
            <a:r>
              <a:rPr lang="es-CO" dirty="0">
                <a:solidFill>
                  <a:schemeClr val="bg1"/>
                </a:solidFill>
              </a:rPr>
              <a:t> of </a:t>
            </a:r>
            <a:r>
              <a:rPr lang="es-CO" dirty="0" err="1">
                <a:solidFill>
                  <a:schemeClr val="bg1"/>
                </a:solidFill>
              </a:rPr>
              <a:t>Technology</a:t>
            </a:r>
            <a:r>
              <a:rPr lang="es-CO" dirty="0">
                <a:solidFill>
                  <a:schemeClr val="bg1"/>
                </a:solidFill>
              </a:rPr>
              <a:t> (MIT), el </a:t>
            </a:r>
            <a:r>
              <a:rPr lang="es-CO" dirty="0" err="1">
                <a:solidFill>
                  <a:schemeClr val="bg1"/>
                </a:solidFill>
              </a:rPr>
              <a:t>Tech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Model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Railroad</a:t>
            </a:r>
            <a:r>
              <a:rPr lang="es-CO" dirty="0">
                <a:solidFill>
                  <a:schemeClr val="bg1"/>
                </a:solidFill>
              </a:rPr>
              <a:t> Club (TMRC) y el laboratorio de Inteligencia artificial del MIT.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26</a:t>
            </a:fld>
            <a:endParaRPr lang="es-CO"/>
          </a:p>
        </p:txBody>
      </p:sp>
      <p:pic>
        <p:nvPicPr>
          <p:cNvPr id="2050" name="Picture 2" descr="Resultado de imagen para hacker symbo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93" y="5895640"/>
            <a:ext cx="969880" cy="96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D3649A-9F19-4E7A-AEAA-77E10D7CC13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Hacker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84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UN HACKER?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81200" y="1600201"/>
            <a:ext cx="6347048" cy="452596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dirty="0">
                <a:solidFill>
                  <a:schemeClr val="bg1"/>
                </a:solidFill>
              </a:rPr>
              <a:t>“Quien disfruta explorando sistemas y cómo forzar sus capacidades. También se considera como tal a un experto en un programa particular o que escribe código de forma entusiasta, a veces obsesiva. Además, puede considerarse hacker a una persona apasionada por temas no relacionados con la informática, como un hacker de la astronomía y, en general, quien disfruta del reto intelectual de la creación y la superación de las limitaciones”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27</a:t>
            </a:fld>
            <a:endParaRPr lang="es-CO"/>
          </a:p>
        </p:txBody>
      </p:sp>
      <p:pic>
        <p:nvPicPr>
          <p:cNvPr id="4098" name="Picture 2" descr="Resultado de imagen para Jargon 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245" y="812848"/>
            <a:ext cx="1749410" cy="26208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Jargon F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766" y="3433687"/>
            <a:ext cx="1432368" cy="21507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hacker symb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93" y="5895640"/>
            <a:ext cx="969880" cy="96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046C3B6-C31B-4309-BEEA-868F897E54B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Hacker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2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y crime is that of curiosity Fondo de pantalla HD | Fondo de ...">
            <a:extLst>
              <a:ext uri="{FF2B5EF4-FFF2-40B4-BE49-F238E27FC236}">
                <a16:creationId xmlns:a16="http://schemas.microsoft.com/office/drawing/2014/main" id="{FDD10F41-B955-43B0-97CE-976434F82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82" y="3439968"/>
            <a:ext cx="7250086" cy="395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5059680" y="1825625"/>
            <a:ext cx="629412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Disfruta investigar</a:t>
            </a:r>
          </a:p>
          <a:p>
            <a:pPr marL="0" indent="0" algn="ctr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Entusiasta</a:t>
            </a:r>
          </a:p>
          <a:p>
            <a:pPr marL="0" indent="0" algn="ctr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Perseverante </a:t>
            </a:r>
          </a:p>
          <a:p>
            <a:pPr marL="0" indent="0" algn="ctr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Paciente</a:t>
            </a:r>
          </a:p>
          <a:p>
            <a:pPr marL="0" indent="0" algn="ctr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dirty="0"/>
          </a:p>
        </p:txBody>
      </p:sp>
      <p:pic>
        <p:nvPicPr>
          <p:cNvPr id="4098" name="Picture 2" descr="Resultado de imagen para hacker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05" y="1664403"/>
            <a:ext cx="4163175" cy="234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A05432B-1940-4A7A-A77C-52B41BB32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07" y="4322806"/>
            <a:ext cx="2980569" cy="2235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ED8C71-31B5-4462-A0C5-DD49570F629E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Hacker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26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81200" y="1600201"/>
            <a:ext cx="5135866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CO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s-CO" dirty="0">
                <a:solidFill>
                  <a:schemeClr val="bg1"/>
                </a:solidFill>
              </a:rPr>
              <a:t>Emblema Hacker propuesto en 2003 por Eric S. Raymond. “</a:t>
            </a:r>
            <a:r>
              <a:rPr lang="es-CO" i="1" dirty="0">
                <a:solidFill>
                  <a:schemeClr val="bg1"/>
                </a:solidFill>
              </a:rPr>
              <a:t>El uso de este emblema expresa la solidaridad con los objetivos y valores de los hackers, y la forma de vivir de un hacker”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29</a:t>
            </a:fld>
            <a:endParaRPr lang="es-CO"/>
          </a:p>
        </p:txBody>
      </p:sp>
      <p:pic>
        <p:nvPicPr>
          <p:cNvPr id="6" name="Picture 2" descr="Resultado de imagen para hacker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636912"/>
            <a:ext cx="2376264" cy="23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s-CO" dirty="0"/>
              <a:t>¿Qué es un hacker?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AF83F9-A927-4DA8-B197-8135EA55C01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Hacker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67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77642" y="1611824"/>
            <a:ext cx="6923313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Director de TI –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Quantil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S.A.S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investigación i2t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</a:t>
            </a:r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7D1C90-C944-45AB-9008-47EC4695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3" y="0"/>
            <a:ext cx="51435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81200" y="1600201"/>
            <a:ext cx="5135866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dirty="0">
                <a:solidFill>
                  <a:schemeClr val="bg1"/>
                </a:solidFill>
              </a:rPr>
              <a:t>Refleja el concepto del </a:t>
            </a:r>
            <a:r>
              <a:rPr lang="es-CO" i="1" dirty="0" err="1">
                <a:solidFill>
                  <a:schemeClr val="bg1"/>
                </a:solidFill>
              </a:rPr>
              <a:t>glider</a:t>
            </a:r>
            <a:r>
              <a:rPr lang="es-CO" i="1" dirty="0">
                <a:solidFill>
                  <a:schemeClr val="bg1"/>
                </a:solidFill>
              </a:rPr>
              <a:t> </a:t>
            </a:r>
            <a:r>
              <a:rPr lang="es-CO" dirty="0">
                <a:solidFill>
                  <a:schemeClr val="bg1"/>
                </a:solidFill>
              </a:rPr>
              <a:t>(planeador)</a:t>
            </a:r>
            <a:r>
              <a:rPr lang="es-CO" i="1" dirty="0">
                <a:solidFill>
                  <a:schemeClr val="bg1"/>
                </a:solidFill>
              </a:rPr>
              <a:t> </a:t>
            </a:r>
            <a:r>
              <a:rPr lang="es-CO" dirty="0">
                <a:solidFill>
                  <a:schemeClr val="bg1"/>
                </a:solidFill>
              </a:rPr>
              <a:t>en el juego de la vida de John </a:t>
            </a:r>
            <a:r>
              <a:rPr lang="es-CO" dirty="0" err="1">
                <a:solidFill>
                  <a:schemeClr val="bg1"/>
                </a:solidFill>
              </a:rPr>
              <a:t>Conway</a:t>
            </a:r>
            <a:r>
              <a:rPr lang="es-CO" dirty="0">
                <a:solidFill>
                  <a:schemeClr val="bg1"/>
                </a:solidFill>
              </a:rPr>
              <a:t> debido a que:</a:t>
            </a:r>
          </a:p>
          <a:p>
            <a:pPr algn="just"/>
            <a:r>
              <a:rPr lang="es-CO" dirty="0">
                <a:solidFill>
                  <a:schemeClr val="bg1"/>
                </a:solidFill>
              </a:rPr>
              <a:t>El concepto nació casi al mismo tiempo que el Internet y Unix</a:t>
            </a:r>
          </a:p>
          <a:p>
            <a:pPr algn="just"/>
            <a:r>
              <a:rPr lang="es-CO" dirty="0">
                <a:solidFill>
                  <a:schemeClr val="bg1"/>
                </a:solidFill>
              </a:rPr>
              <a:t>El juego de la vida hace un llamamiento a los hackers </a:t>
            </a:r>
            <a:endParaRPr lang="es-CO" i="1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30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841" y="3502262"/>
            <a:ext cx="1664567" cy="166456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607" y="5483771"/>
            <a:ext cx="1719033" cy="1237704"/>
          </a:xfrm>
          <a:prstGeom prst="rect">
            <a:avLst/>
          </a:prstGeom>
        </p:spPr>
      </p:pic>
      <p:pic>
        <p:nvPicPr>
          <p:cNvPr id="8" name="Picture 2" descr="Resultado de imagen para hacker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113" y="1619181"/>
            <a:ext cx="1649295" cy="163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s-CO" dirty="0"/>
              <a:t>¿Qué es un hacker?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65E70E-9CE4-489E-B88F-C4678249BF61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Hacker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231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D9DF74-4C58-48AA-87A4-2A1D1CDF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31</a:t>
            </a:fld>
            <a:endParaRPr lang="es-CO"/>
          </a:p>
        </p:txBody>
      </p:sp>
      <p:pic>
        <p:nvPicPr>
          <p:cNvPr id="6146" name="Picture 2" descr="Black and white photo of John Conway against a black background">
            <a:extLst>
              <a:ext uri="{FF2B5EF4-FFF2-40B4-BE49-F238E27FC236}">
                <a16:creationId xmlns:a16="http://schemas.microsoft.com/office/drawing/2014/main" id="{1F83ADFF-C8F1-49B9-8750-24DA1EFF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59" y="360795"/>
            <a:ext cx="8957541" cy="544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ADAD616-7929-4899-B8E6-C50858B3CD8F}"/>
              </a:ext>
            </a:extLst>
          </p:cNvPr>
          <p:cNvSpPr txBox="1"/>
          <p:nvPr/>
        </p:nvSpPr>
        <p:spPr>
          <a:xfrm>
            <a:off x="0" y="62157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https://www.quantamagazine.org/john-conway-solved-mathematical-problems-with-his-bare-hands-20200420</a:t>
            </a:r>
            <a:endParaRPr lang="en-US" dirty="0"/>
          </a:p>
        </p:txBody>
      </p:sp>
      <p:pic>
        <p:nvPicPr>
          <p:cNvPr id="6148" name="Picture 4" descr="The Game of Life, the Legacy of John Conway | by Marin Vlastelica ...">
            <a:extLst>
              <a:ext uri="{FF2B5EF4-FFF2-40B4-BE49-F238E27FC236}">
                <a16:creationId xmlns:a16="http://schemas.microsoft.com/office/drawing/2014/main" id="{D1F86591-20BA-4259-A4D6-321EB02E5A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934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32</a:t>
            </a:fld>
            <a:endParaRPr lang="es-CO"/>
          </a:p>
        </p:txBody>
      </p:sp>
      <p:pic>
        <p:nvPicPr>
          <p:cNvPr id="1026" name="Picture 2" descr="Resultado de imagen para types of hack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1" y="2025968"/>
            <a:ext cx="8173298" cy="34886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64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b="1" i="1" dirty="0">
                <a:solidFill>
                  <a:schemeClr val="bg1"/>
                </a:solidFill>
              </a:rPr>
              <a:t>Lamer</a:t>
            </a:r>
            <a:r>
              <a:rPr lang="es-CO" b="1" dirty="0">
                <a:solidFill>
                  <a:schemeClr val="bg1"/>
                </a:solidFill>
              </a:rPr>
              <a:t> o </a:t>
            </a:r>
            <a:r>
              <a:rPr lang="es-CO" b="1" i="1" dirty="0">
                <a:solidFill>
                  <a:schemeClr val="bg1"/>
                </a:solidFill>
              </a:rPr>
              <a:t>script-</a:t>
            </a:r>
            <a:r>
              <a:rPr lang="es-CO" b="1" i="1" dirty="0" err="1">
                <a:solidFill>
                  <a:schemeClr val="bg1"/>
                </a:solidFill>
              </a:rPr>
              <a:t>kiddie</a:t>
            </a:r>
            <a:endParaRPr lang="es-CO" b="1" i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s-CO" dirty="0">
                <a:solidFill>
                  <a:schemeClr val="bg1"/>
                </a:solidFill>
              </a:rPr>
              <a:t>Es una persona con falta de habilidades técnicas, no salen de su zona de confort, utilizan herramientas de </a:t>
            </a:r>
            <a:r>
              <a:rPr lang="es-CO" i="1" dirty="0">
                <a:solidFill>
                  <a:schemeClr val="bg1"/>
                </a:solidFill>
              </a:rPr>
              <a:t>Hacking </a:t>
            </a:r>
            <a:r>
              <a:rPr lang="es-CO" dirty="0">
                <a:solidFill>
                  <a:schemeClr val="bg1"/>
                </a:solidFill>
              </a:rPr>
              <a:t>para vandalismo (</a:t>
            </a:r>
            <a:r>
              <a:rPr lang="es-CO" dirty="0" err="1">
                <a:solidFill>
                  <a:schemeClr val="bg1"/>
                </a:solidFill>
              </a:rPr>
              <a:t>cibervandalismo</a:t>
            </a:r>
            <a:r>
              <a:rPr lang="es-CO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33</a:t>
            </a:fld>
            <a:endParaRPr lang="es-CO"/>
          </a:p>
        </p:txBody>
      </p:sp>
      <p:pic>
        <p:nvPicPr>
          <p:cNvPr id="9220" name="Picture 4" descr="Resultado de imagen para script-kid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80984"/>
            <a:ext cx="1979712" cy="26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esultado de imagen para lamm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390" y="4280062"/>
            <a:ext cx="2303814" cy="257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2CC22DA-9BBF-4C2F-A9C9-E477118A600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998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273654-7DCF-4BD4-A059-433386D7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34</a:t>
            </a:fld>
            <a:endParaRPr lang="es-CO"/>
          </a:p>
        </p:txBody>
      </p:sp>
      <p:pic>
        <p:nvPicPr>
          <p:cNvPr id="8194" name="Picture 2" descr="women, computers, geek, hacking, punk, badges, .hack :: Wallpapers">
            <a:extLst>
              <a:ext uri="{FF2B5EF4-FFF2-40B4-BE49-F238E27FC236}">
                <a16:creationId xmlns:a16="http://schemas.microsoft.com/office/drawing/2014/main" id="{9B03E639-0857-440B-AB4D-BC0C9814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293" y="3996267"/>
            <a:ext cx="4591707" cy="28617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757EC9B-E9BC-43DB-BF59-F683C3AE6B6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19D1AC8D-E085-48DE-A379-C9570D93A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O" b="1" i="1" dirty="0">
                <a:solidFill>
                  <a:schemeClr val="bg1"/>
                </a:solidFill>
              </a:rPr>
              <a:t>Hacker ciberpunk</a:t>
            </a:r>
          </a:p>
          <a:p>
            <a:pPr marL="0" indent="0" algn="just">
              <a:buNone/>
            </a:pPr>
            <a:r>
              <a:rPr lang="es-CO" dirty="0">
                <a:solidFill>
                  <a:schemeClr val="bg1"/>
                </a:solidFill>
              </a:rPr>
              <a:t>Tiene un dominio de tecnología, impulsado por su ego pretende invadir o traspasar las barreras de la seguridad con el motivo de exponer. Es un tipo de delincuente informático que comete actos de robo y sabotaje de forma selectiva.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122F08-E20D-4760-AECE-582FFC4EFB41}"/>
              </a:ext>
            </a:extLst>
          </p:cNvPr>
          <p:cNvSpPr txBox="1"/>
          <p:nvPr/>
        </p:nvSpPr>
        <p:spPr>
          <a:xfrm>
            <a:off x="18473" y="5940622"/>
            <a:ext cx="812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Choi, K. S., &amp; Toro-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Alvarez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M. M. (2017). 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Cibercriminología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Guía para la investigación del cibercrimen y mejores prácticas en seguridad digital. </a:t>
            </a:r>
            <a:r>
              <a:rPr lang="es-E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Bogotá: Fondo Editorial UAN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394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O" b="1" dirty="0" err="1">
                <a:solidFill>
                  <a:schemeClr val="bg1"/>
                </a:solidFill>
              </a:rPr>
              <a:t>Hacktivista</a:t>
            </a:r>
            <a:r>
              <a:rPr lang="es-CO" dirty="0">
                <a:solidFill>
                  <a:schemeClr val="bg1"/>
                </a:solidFill>
              </a:rPr>
              <a:t>, se refiere a un hacker que se dedica a ejercer o ejerce </a:t>
            </a:r>
            <a:r>
              <a:rPr lang="es-CO" dirty="0" err="1">
                <a:solidFill>
                  <a:schemeClr val="bg1"/>
                </a:solidFill>
              </a:rPr>
              <a:t>hacktivismo</a:t>
            </a:r>
            <a:r>
              <a:rPr lang="es-CO" dirty="0">
                <a:solidFill>
                  <a:schemeClr val="bg1"/>
                </a:solidFill>
              </a:rPr>
              <a:t> o activismo informático 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35</a:t>
            </a:fld>
            <a:endParaRPr lang="es-CO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s-MX" dirty="0"/>
              <a:t>Mitos y realidades del Hacking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5470732"/>
            <a:ext cx="2493876" cy="1196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510" y="3343376"/>
            <a:ext cx="6070290" cy="29402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nonymous - Wikipedia, la enciclopedia libre">
            <a:extLst>
              <a:ext uri="{FF2B5EF4-FFF2-40B4-BE49-F238E27FC236}">
                <a16:creationId xmlns:a16="http://schemas.microsoft.com/office/drawing/2014/main" id="{F981511A-DBC4-48EA-BC6A-58E3B05B6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98674"/>
            <a:ext cx="1665111" cy="166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F75EBEF-1BCD-4032-B50E-3C2159A90AAC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08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766C66-B2CC-4518-A419-47E0697A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36</a:t>
            </a:fld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6324B4-159B-44D0-B9F2-14BA7A203423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2284B1-94AF-4830-AEAA-D4CB52E4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417" y="5151347"/>
            <a:ext cx="3925455" cy="1706653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A391B8A-8186-47F0-8E8B-314980BE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O" b="1" i="1" dirty="0" err="1">
                <a:solidFill>
                  <a:schemeClr val="bg1"/>
                </a:solidFill>
              </a:rPr>
              <a:t>Insider</a:t>
            </a:r>
            <a:r>
              <a:rPr lang="es-CO" b="1" i="1" dirty="0">
                <a:solidFill>
                  <a:schemeClr val="bg1"/>
                </a:solidFill>
              </a:rPr>
              <a:t> – Empleado infeliz – el exempleado</a:t>
            </a:r>
          </a:p>
          <a:p>
            <a:pPr marL="0" indent="0" algn="just">
              <a:buNone/>
            </a:pPr>
            <a:r>
              <a:rPr lang="es-CO" dirty="0">
                <a:solidFill>
                  <a:schemeClr val="bg1"/>
                </a:solidFill>
              </a:rPr>
              <a:t>Tiene conocimiento de la organización y en muchas ocasiones acceso a la infraestructura (perímetro) sobrepasando algunos mecanismos de defensa. La motivación del ciberdelincuente es ganancia monetaria o venganza.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A0EFA4-5E59-4BAF-8318-F9A998692649}"/>
              </a:ext>
            </a:extLst>
          </p:cNvPr>
          <p:cNvSpPr txBox="1"/>
          <p:nvPr/>
        </p:nvSpPr>
        <p:spPr>
          <a:xfrm>
            <a:off x="18473" y="5940622"/>
            <a:ext cx="812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Choi, K. S., &amp; Toro-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Alvarez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M. M. (2017). 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Cibercriminología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Guía para la investigación del cibercrimen y mejores prácticas en seguridad digital. </a:t>
            </a:r>
            <a:r>
              <a:rPr lang="es-E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Bogotá: Fondo Editorial UAN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897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7798A9-B9EA-4FD3-B79F-D8CF0C70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37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E9853F-45DA-4BF4-8DB9-AF66597CBE2D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39E37BD-2F2E-4694-BFF0-C56B5C7B3A91}"/>
              </a:ext>
            </a:extLst>
          </p:cNvPr>
          <p:cNvSpPr txBox="1"/>
          <p:nvPr/>
        </p:nvSpPr>
        <p:spPr>
          <a:xfrm>
            <a:off x="18473" y="5940622"/>
            <a:ext cx="812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Choi, K. S., &amp; Toro-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Alvarez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M. M. (2017). 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Cibercriminología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Guía para la investigación del cibercrimen y mejores prácticas en seguridad digital. </a:t>
            </a:r>
            <a:r>
              <a:rPr lang="es-E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Bogotá: Fondo Editorial UAN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 descr="Ciberguerreros - Medicina Gaditana">
            <a:extLst>
              <a:ext uri="{FF2B5EF4-FFF2-40B4-BE49-F238E27FC236}">
                <a16:creationId xmlns:a16="http://schemas.microsoft.com/office/drawing/2014/main" id="{BE6E7991-8FF4-4139-90BE-247CF632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964" y="4933244"/>
            <a:ext cx="3117563" cy="192475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DCCCC85-FC08-4291-BAC1-3BAE95A0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O" b="1" i="1" dirty="0">
                <a:solidFill>
                  <a:schemeClr val="bg1"/>
                </a:solidFill>
              </a:rPr>
              <a:t>Combatientes - </a:t>
            </a:r>
            <a:r>
              <a:rPr lang="es-CO" b="1" i="1" dirty="0" err="1">
                <a:solidFill>
                  <a:schemeClr val="bg1"/>
                </a:solidFill>
              </a:rPr>
              <a:t>warfighters</a:t>
            </a:r>
            <a:endParaRPr lang="es-CO" b="1" i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s-CO" dirty="0">
                <a:solidFill>
                  <a:schemeClr val="bg1"/>
                </a:solidFill>
              </a:rPr>
              <a:t>Son afiliados a las ideologías de un país con grandes habilidades tecnologías, suelen participar en guerras cibernéticas o son políticamente motivados. </a:t>
            </a:r>
          </a:p>
        </p:txBody>
      </p:sp>
    </p:spTree>
    <p:extLst>
      <p:ext uri="{BB962C8B-B14F-4D97-AF65-F5344CB8AC3E}">
        <p14:creationId xmlns:p14="http://schemas.microsoft.com/office/powerpoint/2010/main" val="55389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E95DF1-0509-4D79-A61B-3CFE2468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38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EC6CF7-94B0-4364-9677-30F0D99B13EF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9307461-2DED-411D-A045-07EE3DB59E7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CO" b="1" i="1" dirty="0">
                <a:solidFill>
                  <a:schemeClr val="bg1"/>
                </a:solidFill>
              </a:rPr>
              <a:t>Soldados de la mafia</a:t>
            </a:r>
          </a:p>
          <a:p>
            <a:pPr>
              <a:buFontTx/>
              <a:buChar char="-"/>
            </a:pPr>
            <a:r>
              <a:rPr lang="es-CO" b="1" i="1" dirty="0" err="1">
                <a:solidFill>
                  <a:schemeClr val="bg1"/>
                </a:solidFill>
              </a:rPr>
              <a:t>Ciberladrón</a:t>
            </a:r>
            <a:r>
              <a:rPr lang="es-CO" b="1" i="1" dirty="0">
                <a:solidFill>
                  <a:schemeClr val="bg1"/>
                </a:solidFill>
              </a:rPr>
              <a:t> y el estafador</a:t>
            </a:r>
          </a:p>
          <a:p>
            <a:pPr>
              <a:buFontTx/>
              <a:buChar char="-"/>
            </a:pPr>
            <a:r>
              <a:rPr lang="es-CO" b="1" i="1" dirty="0">
                <a:solidFill>
                  <a:schemeClr val="bg1"/>
                </a:solidFill>
              </a:rPr>
              <a:t>Hacker veteranos (</a:t>
            </a:r>
            <a:r>
              <a:rPr lang="es-CO" b="1" i="1" dirty="0" err="1">
                <a:solidFill>
                  <a:schemeClr val="bg1"/>
                </a:solidFill>
              </a:rPr>
              <a:t>old</a:t>
            </a:r>
            <a:r>
              <a:rPr lang="es-CO" b="1" i="1" dirty="0">
                <a:solidFill>
                  <a:schemeClr val="bg1"/>
                </a:solidFill>
              </a:rPr>
              <a:t> - </a:t>
            </a:r>
            <a:r>
              <a:rPr lang="es-CO" b="1" i="1" dirty="0" err="1">
                <a:solidFill>
                  <a:schemeClr val="bg1"/>
                </a:solidFill>
              </a:rPr>
              <a:t>timer</a:t>
            </a:r>
            <a:r>
              <a:rPr lang="es-CO" b="1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2323DC-E277-4DF0-ABA8-D669544646A7}"/>
              </a:ext>
            </a:extLst>
          </p:cNvPr>
          <p:cNvSpPr txBox="1"/>
          <p:nvPr/>
        </p:nvSpPr>
        <p:spPr>
          <a:xfrm>
            <a:off x="18473" y="5940622"/>
            <a:ext cx="812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Choi, K. S., &amp; Toro-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Alvarez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M. M. (2017). 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Cibercriminología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Guía para la investigación del cibercrimen y mejores prácticas en seguridad digital. </a:t>
            </a:r>
            <a:r>
              <a:rPr lang="es-E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Bogotá: Fondo Editorial UAN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77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39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¿Antivirus …</a:t>
            </a:r>
          </a:p>
          <a:p>
            <a:endParaRPr lang="es-CO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838200" y="28009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Antimalware?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990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78D820-7ABC-4140-B424-90234DD9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3790AC-F40D-469A-9241-F6541C243039}"/>
              </a:ext>
            </a:extLst>
          </p:cNvPr>
          <p:cNvSpPr txBox="1"/>
          <p:nvPr/>
        </p:nvSpPr>
        <p:spPr>
          <a:xfrm>
            <a:off x="0" y="6492548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https://www.computer.org/press-room/2019-news/ieee-computer-societys-top-12-technology-trends-for-2020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51EFE2D-DEC3-4F72-8FC3-CF2EBB1C9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461962"/>
            <a:ext cx="72104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30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40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170" name="Picture 2" descr="Resultado de imagen para malware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96" y="1533525"/>
            <a:ext cx="9174244" cy="423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569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41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733211"/>
              </p:ext>
            </p:extLst>
          </p:nvPr>
        </p:nvGraphicFramePr>
        <p:xfrm>
          <a:off x="2032000" y="2167462"/>
          <a:ext cx="8128000" cy="326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085177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2733421"/>
                    </a:ext>
                  </a:extLst>
                </a:gridCol>
              </a:tblGrid>
              <a:tr h="1464206">
                <a:tc>
                  <a:txBody>
                    <a:bodyPr/>
                    <a:lstStyle/>
                    <a:p>
                      <a:pPr algn="ctr"/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Virus</a:t>
                      </a:r>
                      <a:endParaRPr lang="es-CO" sz="2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2800" b="1" dirty="0">
                        <a:solidFill>
                          <a:schemeClr val="bg1"/>
                        </a:solidFill>
                        <a:latin typeface="Berlin Sans FB Demi" panose="020E0802020502020306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Worm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819221"/>
                  </a:ext>
                </a:extLst>
              </a:tr>
              <a:tr h="14642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Rootkit</a:t>
                      </a:r>
                      <a:endParaRPr lang="es-CO" sz="2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Trojan</a:t>
                      </a:r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 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Dialer</a:t>
                      </a:r>
                      <a:endParaRPr lang="es-CO" sz="2800" b="1" dirty="0">
                        <a:solidFill>
                          <a:schemeClr val="bg1"/>
                        </a:solidFill>
                        <a:latin typeface="Berlin Sans FB Demi" panose="020E0802020502020306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Spyware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Keylogger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67380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2816791" y="5662336"/>
            <a:ext cx="2805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They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require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 host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476844" y="5662335"/>
            <a:ext cx="3448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They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run 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independently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rot="16200000">
            <a:off x="-129614" y="4305743"/>
            <a:ext cx="2152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Non-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Spreading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 rot="16200000">
            <a:off x="124348" y="2484683"/>
            <a:ext cx="1797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Self-Spreading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960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42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13466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¿100% de seguridad?</a:t>
            </a:r>
          </a:p>
          <a:p>
            <a:endParaRPr lang="es-CO" dirty="0"/>
          </a:p>
        </p:txBody>
      </p:sp>
      <p:pic>
        <p:nvPicPr>
          <p:cNvPr id="9218" name="Picture 2" descr="Resultado de imagen para nos destruiran a tod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504" y="3933967"/>
            <a:ext cx="4838096" cy="272142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50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43</a:t>
            </a:fld>
            <a:endParaRPr lang="es-CO"/>
          </a:p>
        </p:txBody>
      </p:sp>
      <p:pic>
        <p:nvPicPr>
          <p:cNvPr id="3074" name="Picture 2" descr="Resultado de imagen para jedi white 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202882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dark 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944687"/>
            <a:ext cx="57340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942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44</a:t>
            </a:fld>
            <a:endParaRPr lang="es-CO"/>
          </a:p>
        </p:txBody>
      </p:sp>
      <p:pic>
        <p:nvPicPr>
          <p:cNvPr id="6146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76" y="197962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30E5BA-3778-408C-81A9-EEC841EDD544}"/>
              </a:ext>
            </a:extLst>
          </p:cNvPr>
          <p:cNvSpPr txBox="1"/>
          <p:nvPr/>
        </p:nvSpPr>
        <p:spPr>
          <a:xfrm>
            <a:off x="7080308" y="1979628"/>
            <a:ext cx="450732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Ley 1273 de 2009</a:t>
            </a: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http://www.alcaldiabogota.gov.co/sisjur/normas/Norma1.jsp?i=34492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sz="2800" dirty="0">
                <a:hlinkClick r:id="rId5"/>
              </a:rPr>
              <a:t>https://www.policia.gov.co/denuncia-virtual/normatividad-delitos-informaticos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53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Artículo 269A: </a:t>
            </a:r>
            <a:r>
              <a:rPr lang="es-MX" b="1" i="1" dirty="0">
                <a:solidFill>
                  <a:schemeClr val="bg1"/>
                </a:solidFill>
              </a:rPr>
              <a:t>Acceso abusivo a un sistema informático</a:t>
            </a:r>
            <a:r>
              <a:rPr lang="es-MX" dirty="0">
                <a:solidFill>
                  <a:schemeClr val="bg1"/>
                </a:solidFill>
              </a:rPr>
              <a:t>. El que, sin autorización o por fuera de lo acordado, acceda en todo o en parte a un sistema informático protegido o no con una medida de seguridad, o se mantenga dentro del mismo en contra de la voluntad de quien tenga el legítimo derecho a excluirlo, incurrirá en </a:t>
            </a:r>
            <a:r>
              <a:rPr lang="es-MX" b="1" dirty="0">
                <a:solidFill>
                  <a:schemeClr val="bg1"/>
                </a:solidFill>
              </a:rPr>
              <a:t>pena de prisión de cuarenta y ocho (48) a noventa y seis (96) meses y en multa de 100 a 1.000 salarios mínimos legales mensuales vigentes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45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596" y="5236129"/>
            <a:ext cx="2432807" cy="162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19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Artículo 269C: </a:t>
            </a:r>
            <a:r>
              <a:rPr lang="es-MX" b="1" i="1" dirty="0">
                <a:solidFill>
                  <a:schemeClr val="bg1"/>
                </a:solidFill>
              </a:rPr>
              <a:t>Interceptación de datos informáticos</a:t>
            </a:r>
            <a:r>
              <a:rPr lang="es-MX" dirty="0">
                <a:solidFill>
                  <a:schemeClr val="bg1"/>
                </a:solidFill>
              </a:rPr>
              <a:t>. El que, sin orden judicial previa intercepte datos informáticos en su origen, destino o en el interior de un sistema informático, o las emisiones electromagnéticas provenientes de un sistema informático que los transporte incurrirá en </a:t>
            </a:r>
            <a:r>
              <a:rPr lang="es-MX" b="1" dirty="0">
                <a:solidFill>
                  <a:schemeClr val="bg1"/>
                </a:solidFill>
              </a:rPr>
              <a:t>pena de prisión de treinta y seis (36) a setenta y dos (72) meses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46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8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596" y="5236129"/>
            <a:ext cx="2432807" cy="162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661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Artículo 269G: </a:t>
            </a:r>
            <a:r>
              <a:rPr lang="es-MX" b="1" i="1" dirty="0">
                <a:solidFill>
                  <a:schemeClr val="bg1"/>
                </a:solidFill>
              </a:rPr>
              <a:t>Suplantación de sitios web para capturar datos personales</a:t>
            </a:r>
            <a:r>
              <a:rPr lang="es-MX" dirty="0">
                <a:solidFill>
                  <a:schemeClr val="bg1"/>
                </a:solidFill>
              </a:rPr>
              <a:t>. El que con objeto ilícito y sin estar facultado para ello, diseñe, desarrolle, trafique, venda, ejecute, programe o envíe páginas electrónicas, enlaces o ventanas emergentes, </a:t>
            </a:r>
            <a:r>
              <a:rPr lang="es-MX" b="1" dirty="0">
                <a:solidFill>
                  <a:schemeClr val="bg1"/>
                </a:solidFill>
              </a:rPr>
              <a:t>incurrirá en pena de prisión de cuarenta y ocho (48) a noventa y seis (96) meses y en multa de 100 a 1.000 salarios mínimos legales mensuales vigentes, siempre que la conducta no constituya delito sancionado con pena más grave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47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596" y="5236129"/>
            <a:ext cx="2432807" cy="162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302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78A3E7-8567-420C-82D2-E197B329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48</a:t>
            </a:fld>
            <a:endParaRPr lang="es-CO"/>
          </a:p>
        </p:txBody>
      </p:sp>
      <p:pic>
        <p:nvPicPr>
          <p:cNvPr id="7170" name="Picture 2" descr="Linux: Kali 2019.4 ya disponible, con nuevo entorno de escritorio ...">
            <a:extLst>
              <a:ext uri="{FF2B5EF4-FFF2-40B4-BE49-F238E27FC236}">
                <a16:creationId xmlns:a16="http://schemas.microsoft.com/office/drawing/2014/main" id="{367E7F5A-BB79-45C6-86FF-4A4BF87B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6" y="2228850"/>
            <a:ext cx="4286250" cy="24003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etasploitable: entornos de prueba para mejorar tus habilidades ...">
            <a:extLst>
              <a:ext uri="{FF2B5EF4-FFF2-40B4-BE49-F238E27FC236}">
                <a16:creationId xmlns:a16="http://schemas.microsoft.com/office/drawing/2014/main" id="{E7752094-89C5-4A90-8C07-BD359EBD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15" y="2300543"/>
            <a:ext cx="4648570" cy="22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VirtualBox - Wikipedia, la enciclopedia libre">
            <a:extLst>
              <a:ext uri="{FF2B5EF4-FFF2-40B4-BE49-F238E27FC236}">
                <a16:creationId xmlns:a16="http://schemas.microsoft.com/office/drawing/2014/main" id="{42A58E83-5CB9-451D-B585-1A8A560D1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531" y="4931641"/>
            <a:ext cx="1424709" cy="142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Borrar Contenedores, imágenes, Volúmenes y Redes de tus Dockers ...">
            <a:extLst>
              <a:ext uri="{FF2B5EF4-FFF2-40B4-BE49-F238E27FC236}">
                <a16:creationId xmlns:a16="http://schemas.microsoft.com/office/drawing/2014/main" id="{0760B9A6-7BD6-4EC6-8F9C-A35D38516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15" y="4931641"/>
            <a:ext cx="1667952" cy="142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45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3C6F0-F95C-41D8-99DB-1B112718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0CE504-2F98-4957-BA94-82098551FEB9}"/>
              </a:ext>
            </a:extLst>
          </p:cNvPr>
          <p:cNvSpPr txBox="1"/>
          <p:nvPr/>
        </p:nvSpPr>
        <p:spPr>
          <a:xfrm>
            <a:off x="0" y="6492548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https://www.computer.org/press-room/2019-news/ieee-computer-societys-top-12-technology-trends-for-2020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11594F-5AD6-4E06-AD1A-C338AB44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61962"/>
            <a:ext cx="71628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  <p:pic>
        <p:nvPicPr>
          <p:cNvPr id="1026" name="Picture 2" descr="La imagen puede contener: 5 personas, interi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0" y="3807585"/>
            <a:ext cx="5154793" cy="291389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imagen puede contener: 3 personas, personas sentadas, pantalla e interi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0" y="817122"/>
            <a:ext cx="5154793" cy="291567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624" y="825408"/>
            <a:ext cx="3720308" cy="486170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8" name="CuadroTexto 7"/>
          <p:cNvSpPr txBox="1"/>
          <p:nvPr/>
        </p:nvSpPr>
        <p:spPr>
          <a:xfrm>
            <a:off x="36952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760F948-6162-4247-BDF7-CDB030D19BE7}"/>
              </a:ext>
            </a:extLst>
          </p:cNvPr>
          <p:cNvSpPr txBox="1"/>
          <p:nvPr/>
        </p:nvSpPr>
        <p:spPr>
          <a:xfrm>
            <a:off x="6114480" y="6171684"/>
            <a:ext cx="6114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https://chat.whatsapp.com/EmiF92G2shhGOfoOg1vBat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028146-3441-4CB0-AD37-798809BCA6A8}"/>
              </a:ext>
            </a:extLst>
          </p:cNvPr>
          <p:cNvSpPr txBox="1"/>
          <p:nvPr/>
        </p:nvSpPr>
        <p:spPr>
          <a:xfrm>
            <a:off x="6125460" y="5847926"/>
            <a:ext cx="6114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https://www.facebook.com/clubdehack1nghardware</a:t>
            </a:r>
          </a:p>
        </p:txBody>
      </p:sp>
    </p:spTree>
    <p:extLst>
      <p:ext uri="{BB962C8B-B14F-4D97-AF65-F5344CB8AC3E}">
        <p14:creationId xmlns:p14="http://schemas.microsoft.com/office/powerpoint/2010/main" val="64850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pic>
        <p:nvPicPr>
          <p:cNvPr id="2050" name="Picture 2" descr="La imagen puede contener: una o varias personas y multitu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4" y="2063114"/>
            <a:ext cx="5491580" cy="41186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2" name="Picture 4" descr="La imagen puede contener: tex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13" y="1202655"/>
            <a:ext cx="3825521" cy="497914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87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pic>
        <p:nvPicPr>
          <p:cNvPr id="3074" name="Picture 2" descr="https://scontent.fclo3-1.fna.fbcdn.net/v/t1.0-9/23319369_1609984682356914_1840356274311229552_n.png?oh=b2a9f4dcceb1de8376a8f27d7a74efdd&amp;oe=5AE665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04" y="1023430"/>
            <a:ext cx="3999690" cy="53329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5" y="1541125"/>
            <a:ext cx="5799323" cy="434949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14197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pic>
        <p:nvPicPr>
          <p:cNvPr id="1026" name="Picture 2" descr="Resultado de imagen para defcon ct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" y="3552691"/>
            <a:ext cx="2936603" cy="1603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defcon ct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51" y="3552691"/>
            <a:ext cx="3688901" cy="24568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Líneas de trabajo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410EC-B48F-4C66-989B-B8ABC9DC7210}"/>
              </a:ext>
            </a:extLst>
          </p:cNvPr>
          <p:cNvSpPr txBox="1"/>
          <p:nvPr/>
        </p:nvSpPr>
        <p:spPr>
          <a:xfrm>
            <a:off x="1340241" y="2354864"/>
            <a:ext cx="44823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Competencias de ciberseguridad</a:t>
            </a:r>
          </a:p>
        </p:txBody>
      </p:sp>
      <p:pic>
        <p:nvPicPr>
          <p:cNvPr id="3" name="Picture 2" descr="Resultado de imagen para cybersecurity research">
            <a:extLst>
              <a:ext uri="{FF2B5EF4-FFF2-40B4-BE49-F238E27FC236}">
                <a16:creationId xmlns:a16="http://schemas.microsoft.com/office/drawing/2014/main" id="{855A53E1-9C07-4982-B2C2-2C5A4F76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878" y="3429000"/>
            <a:ext cx="3761182" cy="217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8EF85-3279-4FBB-B66D-030A44BE7D6B}"/>
              </a:ext>
            </a:extLst>
          </p:cNvPr>
          <p:cNvSpPr txBox="1"/>
          <p:nvPr/>
        </p:nvSpPr>
        <p:spPr>
          <a:xfrm>
            <a:off x="7244324" y="2354864"/>
            <a:ext cx="3761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Semillero de investigación en ciberseguridad</a:t>
            </a:r>
          </a:p>
        </p:txBody>
      </p:sp>
    </p:spTree>
    <p:extLst>
      <p:ext uri="{BB962C8B-B14F-4D97-AF65-F5344CB8AC3E}">
        <p14:creationId xmlns:p14="http://schemas.microsoft.com/office/powerpoint/2010/main" val="10368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1247</Words>
  <Application>Microsoft Office PowerPoint</Application>
  <PresentationFormat>Panorámica</PresentationFormat>
  <Paragraphs>176</Paragraphs>
  <Slides>49</Slides>
  <Notes>2</Notes>
  <HiddenSlides>0</HiddenSlides>
  <MMClips>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6" baseType="lpstr">
      <vt:lpstr>Arial</vt:lpstr>
      <vt:lpstr>Berlin Sans FB</vt:lpstr>
      <vt:lpstr>Berlin Sans FB Demi</vt:lpstr>
      <vt:lpstr>Calibri</vt:lpstr>
      <vt:lpstr>Calibri Light</vt:lpstr>
      <vt:lpstr>Ubuntu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</vt:lpstr>
      <vt:lpstr>Presentación de PowerPoint</vt:lpstr>
      <vt:lpstr>Presentación de PowerPoint</vt:lpstr>
      <vt:lpstr>Presentación de PowerPoint</vt:lpstr>
      <vt:lpstr>Presentación de PowerPoint</vt:lpstr>
      <vt:lpstr>¿QUÉ ES UN HACKER?</vt:lpstr>
      <vt:lpstr>¿QUÉ ES UN HACKER?</vt:lpstr>
      <vt:lpstr>Presentación de PowerPoint</vt:lpstr>
      <vt:lpstr>¿Qué es un hacker?</vt:lpstr>
      <vt:lpstr>¿Qué es un hacker?</vt:lpstr>
      <vt:lpstr>Presentación de PowerPoint</vt:lpstr>
      <vt:lpstr>Presentación de PowerPoint</vt:lpstr>
      <vt:lpstr>Presentación de PowerPoint</vt:lpstr>
      <vt:lpstr>Presentación de PowerPoint</vt:lpstr>
      <vt:lpstr>Mitos y realidades del Hacking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80</cp:revision>
  <dcterms:created xsi:type="dcterms:W3CDTF">2017-09-04T21:29:19Z</dcterms:created>
  <dcterms:modified xsi:type="dcterms:W3CDTF">2020-08-20T04:03:39Z</dcterms:modified>
</cp:coreProperties>
</file>